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Source Code Pro" panose="020B0509030403020204" pitchFamily="49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9F34F0-BA2B-4827-9D7B-F368DEBCC8F4}">
  <a:tblStyle styleId="{629F34F0-BA2B-4827-9D7B-F368DEBCC8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3" d="100"/>
          <a:sy n="123" d="100"/>
        </p:scale>
        <p:origin x="101" y="-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243266766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243266766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297c9b9e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297c9b9e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482f6a70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482f6a70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51f88522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51f88522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82f6a70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82f6a70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82f6a70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82f6a70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297c9b9e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297c9b9e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482f6a70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482f6a70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82f6a70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82f6a70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82eee18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82eee18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24326676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24326676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24326676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24326676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24326676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24326676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24326676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24326676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24326676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24326676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2432667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24326676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24326676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24326676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desktop-python-script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matetheboringstuff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x.org/course/introduction-to-python-for-data-scienc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hyperlink" Target="https://www.codecademy.com/learn/learn-python-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t.inf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8#technolog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122250"/>
            <a:ext cx="8520600" cy="13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“Pymp” ton PowerBi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92750" y="25217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Utiliser la richesse de Python pour décupler les capacités de Power BI, de l’extraction à la visualisation.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25" y="188138"/>
            <a:ext cx="1286001" cy="1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801" y="454888"/>
            <a:ext cx="285750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243050" y="4542525"/>
            <a:ext cx="85206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Etienne de Villers - 1er avril 2019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Stack data science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700" y="693450"/>
            <a:ext cx="2104675" cy="7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025" y="957075"/>
            <a:ext cx="51625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675" y="2441500"/>
            <a:ext cx="5466840" cy="11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0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Configuration initiale</a:t>
            </a: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Installation Python (2 vs 3)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https://www.python.org/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2 packages python requis :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Pandas  (données)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Matplotlib (visualisation)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Instructions détaillées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https://docs.microsoft.com/en-us/power-bi/desktop-python-scripts</a:t>
            </a:r>
            <a:r>
              <a:rPr lang="fr"/>
              <a:t> </a:t>
            </a:r>
            <a:endParaRPr/>
          </a:p>
        </p:txBody>
      </p:sp>
      <p:graphicFrame>
        <p:nvGraphicFramePr>
          <p:cNvPr id="128" name="Google Shape;128;p23"/>
          <p:cNvGraphicFramePr/>
          <p:nvPr/>
        </p:nvGraphicFramePr>
        <p:xfrm>
          <a:off x="2327700" y="2838300"/>
          <a:ext cx="3683825" cy="609570"/>
        </p:xfrm>
        <a:graphic>
          <a:graphicData uri="http://schemas.openxmlformats.org/drawingml/2006/table">
            <a:tbl>
              <a:tblPr>
                <a:noFill/>
                <a:tableStyleId>{629F34F0-BA2B-4827-9D7B-F368DEBCC8F4}</a:tableStyleId>
              </a:tblPr>
              <a:tblGrid>
                <a:gridCol w="368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pip install pandas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pip install matplotlib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200" y="374524"/>
            <a:ext cx="3576275" cy="179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/>
          <p:nvPr/>
        </p:nvSpPr>
        <p:spPr>
          <a:xfrm>
            <a:off x="6901950" y="2571750"/>
            <a:ext cx="1285800" cy="14508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 utiliser la distribution Anaconda 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265500" y="324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Pandas dataframe</a:t>
            </a: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"/>
          </p:nvPr>
        </p:nvSpPr>
        <p:spPr>
          <a:xfrm>
            <a:off x="265500" y="2103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L’objet Python que Power Bi reconnaît</a:t>
            </a:r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5084100" y="950500"/>
            <a:ext cx="954300" cy="11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qqchose</a:t>
            </a:r>
            <a:endParaRPr/>
          </a:p>
        </p:txBody>
      </p:sp>
      <p:sp>
        <p:nvSpPr>
          <p:cNvPr id="138" name="Google Shape;138;p24"/>
          <p:cNvSpPr/>
          <p:nvPr/>
        </p:nvSpPr>
        <p:spPr>
          <a:xfrm>
            <a:off x="5084075" y="3393375"/>
            <a:ext cx="954300" cy="11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qqchose (ou pas…)</a:t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4885175" y="324175"/>
            <a:ext cx="1547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9E9E9E"/>
                </a:solidFill>
              </a:rPr>
              <a:t>Power Query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7214875" y="324175"/>
            <a:ext cx="1547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9E9E9E"/>
                </a:solidFill>
              </a:rPr>
              <a:t>Python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141" name="Google Shape;141;p24"/>
          <p:cNvSpPr/>
          <p:nvPr/>
        </p:nvSpPr>
        <p:spPr>
          <a:xfrm>
            <a:off x="7609075" y="2105650"/>
            <a:ext cx="901200" cy="128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qqchose</a:t>
            </a:r>
            <a:endParaRPr/>
          </a:p>
        </p:txBody>
      </p:sp>
      <p:cxnSp>
        <p:nvCxnSpPr>
          <p:cNvPr id="142" name="Google Shape;142;p24"/>
          <p:cNvCxnSpPr/>
          <p:nvPr/>
        </p:nvCxnSpPr>
        <p:spPr>
          <a:xfrm>
            <a:off x="6345475" y="2136700"/>
            <a:ext cx="869400" cy="14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" name="Google Shape;143;p24"/>
          <p:cNvCxnSpPr/>
          <p:nvPr/>
        </p:nvCxnSpPr>
        <p:spPr>
          <a:xfrm>
            <a:off x="6345475" y="3413275"/>
            <a:ext cx="869400" cy="14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44" name="Google Shape;144;p24"/>
          <p:cNvSpPr txBox="1"/>
          <p:nvPr/>
        </p:nvSpPr>
        <p:spPr>
          <a:xfrm>
            <a:off x="6345475" y="1009450"/>
            <a:ext cx="11790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La table est convertie en dataframe pandas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6345475" y="3636375"/>
            <a:ext cx="11790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Le dataframe est ramené en table (via to_csv, astucieux)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4789375" y="206300"/>
            <a:ext cx="1547400" cy="4671600"/>
          </a:xfrm>
          <a:prstGeom prst="rect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4"/>
          <p:cNvSpPr/>
          <p:nvPr/>
        </p:nvSpPr>
        <p:spPr>
          <a:xfrm>
            <a:off x="7469125" y="206300"/>
            <a:ext cx="1547400" cy="4671600"/>
          </a:xfrm>
          <a:prstGeom prst="rect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00" y="3636375"/>
            <a:ext cx="1229949" cy="123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0222" y="3610125"/>
            <a:ext cx="1294747" cy="128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/>
          <p:nvPr/>
        </p:nvSpPr>
        <p:spPr>
          <a:xfrm>
            <a:off x="4670925" y="206300"/>
            <a:ext cx="1665900" cy="4671600"/>
          </a:xfrm>
          <a:prstGeom prst="rect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Pyplot figure</a:t>
            </a: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L’objet Python que Power Bi reconnait pour servir les visualisations</a:t>
            </a:r>
            <a:endParaRPr/>
          </a:p>
        </p:txBody>
      </p:sp>
      <p:sp>
        <p:nvSpPr>
          <p:cNvPr id="157" name="Google Shape;157;p25"/>
          <p:cNvSpPr/>
          <p:nvPr/>
        </p:nvSpPr>
        <p:spPr>
          <a:xfrm>
            <a:off x="5084100" y="1233175"/>
            <a:ext cx="954300" cy="90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</a:t>
            </a:r>
            <a:endParaRPr/>
          </a:p>
        </p:txBody>
      </p:sp>
      <p:sp>
        <p:nvSpPr>
          <p:cNvPr id="158" name="Google Shape;158;p25"/>
          <p:cNvSpPr/>
          <p:nvPr/>
        </p:nvSpPr>
        <p:spPr>
          <a:xfrm>
            <a:off x="5084075" y="3393375"/>
            <a:ext cx="954300" cy="11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Afficher la figure</a:t>
            </a:r>
            <a:endParaRPr/>
          </a:p>
        </p:txBody>
      </p:sp>
      <p:sp>
        <p:nvSpPr>
          <p:cNvPr id="159" name="Google Shape;159;p25"/>
          <p:cNvSpPr txBox="1"/>
          <p:nvPr/>
        </p:nvSpPr>
        <p:spPr>
          <a:xfrm>
            <a:off x="4885175" y="324175"/>
            <a:ext cx="1547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9E9E9E"/>
                </a:solidFill>
              </a:rPr>
              <a:t>Power BI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7214875" y="324175"/>
            <a:ext cx="1547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9E9E9E"/>
                </a:solidFill>
              </a:rPr>
              <a:t>Python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7609075" y="2105650"/>
            <a:ext cx="901200" cy="128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qqchose</a:t>
            </a:r>
            <a:endParaRPr/>
          </a:p>
        </p:txBody>
      </p:sp>
      <p:cxnSp>
        <p:nvCxnSpPr>
          <p:cNvPr id="162" name="Google Shape;162;p25"/>
          <p:cNvCxnSpPr/>
          <p:nvPr/>
        </p:nvCxnSpPr>
        <p:spPr>
          <a:xfrm>
            <a:off x="6345475" y="2136700"/>
            <a:ext cx="869400" cy="14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25"/>
          <p:cNvCxnSpPr/>
          <p:nvPr/>
        </p:nvCxnSpPr>
        <p:spPr>
          <a:xfrm>
            <a:off x="6345475" y="3413275"/>
            <a:ext cx="869400" cy="14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64" name="Google Shape;164;p25"/>
          <p:cNvSpPr txBox="1"/>
          <p:nvPr/>
        </p:nvSpPr>
        <p:spPr>
          <a:xfrm>
            <a:off x="6345475" y="883900"/>
            <a:ext cx="11790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Les valeurs filtrées sont mises dans un dataframe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6345475" y="3636375"/>
            <a:ext cx="11790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On termine par retourner une figure pyplot de Matplotlib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7469125" y="206300"/>
            <a:ext cx="1547400" cy="4671600"/>
          </a:xfrm>
          <a:prstGeom prst="rect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" name="Google Shape;167;p25"/>
          <p:cNvCxnSpPr>
            <a:stCxn id="158" idx="1"/>
            <a:endCxn id="157" idx="1"/>
          </p:cNvCxnSpPr>
          <p:nvPr/>
        </p:nvCxnSpPr>
        <p:spPr>
          <a:xfrm rot="10800000" flipH="1">
            <a:off x="5084075" y="1684875"/>
            <a:ext cx="600" cy="23016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5"/>
          <p:cNvSpPr/>
          <p:nvPr/>
        </p:nvSpPr>
        <p:spPr>
          <a:xfrm>
            <a:off x="5055575" y="4521725"/>
            <a:ext cx="99000" cy="109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5207975" y="4674125"/>
            <a:ext cx="99000" cy="109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" name="Google Shape;170;p25"/>
          <p:cNvCxnSpPr>
            <a:stCxn id="158" idx="2"/>
            <a:endCxn id="157" idx="0"/>
          </p:cNvCxnSpPr>
          <p:nvPr/>
        </p:nvCxnSpPr>
        <p:spPr>
          <a:xfrm rot="-5400000">
            <a:off x="3888275" y="2906025"/>
            <a:ext cx="3346500" cy="600"/>
          </a:xfrm>
          <a:prstGeom prst="bentConnector5">
            <a:avLst>
              <a:gd name="adj1" fmla="val -7116"/>
              <a:gd name="adj2" fmla="val -119212500"/>
              <a:gd name="adj3" fmla="val 111747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Autre utilisations intéressantes</a:t>
            </a: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8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Invoquer un modèle prédictif entraîné directement dans Python pour se créer une colonne “prédiction”;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Utiliser des expressions régulières (</a:t>
            </a: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import re</a:t>
            </a:r>
            <a:r>
              <a:rPr lang="fr"/>
              <a:t>) pour créer une colonne basé sur des regex (ex : jan 2018, feb 2018);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Bypasser le connecteur de Google Analytics pour utiliser les conditions de filtre et accélérer le chargement;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et plein d’autres...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225" y="584450"/>
            <a:ext cx="26289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Références </a:t>
            </a:r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8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Livres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Automate the Boring Stuff with Python - Al Sweigart 	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dispo en ligne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https://automatetheboringstuff.com</a:t>
            </a:r>
            <a:r>
              <a:rPr lang="fr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Python Tricks - Dan Bader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Python for Data Analysis  - Wes McKinney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	</a:t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576" y="2710825"/>
            <a:ext cx="1733901" cy="22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000" y="763537"/>
            <a:ext cx="2060175" cy="26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524" y="2735712"/>
            <a:ext cx="1495076" cy="224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Références 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Ressources en ligne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Edx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https://www.edx.org/course/introduction-to-python-for-data-science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Codecademy : </a:t>
            </a:r>
            <a:r>
              <a:rPr lang="fr" u="sng">
                <a:solidFill>
                  <a:schemeClr val="hlink"/>
                </a:solidFill>
                <a:hlinkClick r:id="rId4"/>
              </a:rPr>
              <a:t>https://www.codecademy.com/learn/learn-python-3</a:t>
            </a:r>
            <a:r>
              <a:rPr lang="fr"/>
              <a:t> 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	</a:t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0775" y="2473650"/>
            <a:ext cx="5660945" cy="22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15575"/>
            <a:ext cx="725805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/>
          <p:nvPr/>
        </p:nvSpPr>
        <p:spPr>
          <a:xfrm>
            <a:off x="6130400" y="670500"/>
            <a:ext cx="1702200" cy="1694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 b="1"/>
              <a:t>?</a:t>
            </a:r>
            <a:endParaRPr sz="10000" b="1"/>
          </a:p>
        </p:txBody>
      </p:sp>
      <p:sp>
        <p:nvSpPr>
          <p:cNvPr id="205" name="Google Shape;205;p30"/>
          <p:cNvSpPr txBox="1"/>
          <p:nvPr/>
        </p:nvSpPr>
        <p:spPr>
          <a:xfrm>
            <a:off x="1171550" y="217375"/>
            <a:ext cx="4376700" cy="567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>
                <a:solidFill>
                  <a:srgbClr val="FFFFFF"/>
                </a:solidFill>
              </a:rPr>
              <a:t>Quessssssss….tions ?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Python !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250" y="47788"/>
            <a:ext cx="4446986" cy="504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 de la présentation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Intro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Language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Librairies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Configuration initiale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Démo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Extraction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Google Spreadsheet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Hash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Web Scraping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Extraction d’éléments d’adresse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Visualisation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Autres utilisations potentielles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Apprendre Python - références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C’est quoi ça Python ?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Créé  en 1991 par Guido Van Rossum;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Langage interprété;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Dynamic Typing (à la PHP, Javascript);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Whitespace pour blocs de code;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i="1"/>
              <a:t>Lingua Franca</a:t>
            </a:r>
            <a:r>
              <a:rPr lang="fr"/>
              <a:t> en science des données;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Code ressemble à du pseudocode:</a:t>
            </a:r>
            <a:br>
              <a:rPr lang="fr"/>
            </a:br>
            <a:r>
              <a:rPr lang="fr"/>
              <a:t>	</a:t>
            </a:r>
            <a:endParaRPr/>
          </a:p>
        </p:txBody>
      </p:sp>
      <p:graphicFrame>
        <p:nvGraphicFramePr>
          <p:cNvPr id="77" name="Google Shape;77;p16"/>
          <p:cNvGraphicFramePr/>
          <p:nvPr/>
        </p:nvGraphicFramePr>
        <p:xfrm>
          <a:off x="988575" y="3541675"/>
          <a:ext cx="7239000" cy="790926"/>
        </p:xfrm>
        <a:graphic>
          <a:graphicData uri="http://schemas.openxmlformats.org/drawingml/2006/table">
            <a:tbl>
              <a:tblPr>
                <a:noFill/>
                <a:tableStyleId>{629F34F0-BA2B-4827-9D7B-F368DEBCC8F4}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ninja_turtles </a:t>
                      </a:r>
                      <a:r>
                        <a:rPr lang="fr" sz="1100">
                          <a:solidFill>
                            <a:srgbClr val="333333"/>
                          </a:solidFill>
                        </a:rPr>
                        <a:t>=</a:t>
                      </a:r>
                      <a:r>
                        <a:rPr lang="fr" sz="1100"/>
                        <a:t> [</a:t>
                      </a:r>
                      <a:r>
                        <a:rPr lang="fr" sz="1100">
                          <a:highlight>
                            <a:srgbClr val="FFF0F0"/>
                          </a:highlight>
                        </a:rPr>
                        <a:t>'Rafael'</a:t>
                      </a:r>
                      <a:r>
                        <a:rPr lang="fr" sz="1100"/>
                        <a:t>, </a:t>
                      </a:r>
                      <a:r>
                        <a:rPr lang="fr" sz="1100">
                          <a:highlight>
                            <a:srgbClr val="FFF0F0"/>
                          </a:highlight>
                        </a:rPr>
                        <a:t>'Michael-Angelo'</a:t>
                      </a:r>
                      <a:r>
                        <a:rPr lang="fr" sz="1100"/>
                        <a:t>, </a:t>
                      </a:r>
                      <a:r>
                        <a:rPr lang="fr" sz="1100">
                          <a:highlight>
                            <a:srgbClr val="FFF0F0"/>
                          </a:highlight>
                        </a:rPr>
                        <a:t>'Leonardo'</a:t>
                      </a:r>
                      <a:r>
                        <a:rPr lang="fr" sz="1100"/>
                        <a:t>, </a:t>
                      </a:r>
                      <a:r>
                        <a:rPr lang="fr" sz="1100">
                          <a:highlight>
                            <a:srgbClr val="FFF0F0"/>
                          </a:highlight>
                        </a:rPr>
                        <a:t>'Donatelo'</a:t>
                      </a:r>
                      <a:r>
                        <a:rPr lang="fr" sz="1100"/>
                        <a:t>]</a:t>
                      </a:r>
                      <a:br>
                        <a:rPr lang="fr" sz="1100"/>
                      </a:br>
                      <a:r>
                        <a:rPr lang="fr" sz="1100" b="1">
                          <a:solidFill>
                            <a:srgbClr val="008800"/>
                          </a:solidFill>
                        </a:rPr>
                        <a:t>for</a:t>
                      </a:r>
                      <a:r>
                        <a:rPr lang="fr" sz="1100"/>
                        <a:t> turtle </a:t>
                      </a:r>
                      <a:r>
                        <a:rPr lang="fr" sz="1100" b="1"/>
                        <a:t>in</a:t>
                      </a:r>
                      <a:r>
                        <a:rPr lang="fr" sz="1100"/>
                        <a:t> ninja_turtles:</a:t>
                      </a:r>
                      <a:br>
                        <a:rPr lang="fr" sz="1100"/>
                      </a:br>
                      <a:r>
                        <a:rPr lang="fr" sz="1100"/>
                        <a:t>    </a:t>
                      </a:r>
                      <a:r>
                        <a:rPr lang="fr" sz="1100" b="1">
                          <a:solidFill>
                            <a:srgbClr val="008800"/>
                          </a:solidFill>
                        </a:rPr>
                        <a:t>print</a:t>
                      </a:r>
                      <a:r>
                        <a:rPr lang="fr" sz="1100"/>
                        <a:t>(turtle </a:t>
                      </a:r>
                      <a:r>
                        <a:rPr lang="fr" sz="1100">
                          <a:solidFill>
                            <a:srgbClr val="333333"/>
                          </a:solidFill>
                        </a:rPr>
                        <a:t>+</a:t>
                      </a:r>
                      <a:r>
                        <a:rPr lang="fr" sz="1100"/>
                        <a:t> </a:t>
                      </a:r>
                      <a:r>
                        <a:rPr lang="fr" sz="1100">
                          <a:highlight>
                            <a:srgbClr val="FFF0F0"/>
                          </a:highlight>
                        </a:rPr>
                        <a:t>' dit : Cowabunga !')</a:t>
                      </a:r>
                      <a:endParaRPr>
                        <a:solidFill>
                          <a:schemeClr val="lt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8263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3e language en importance sur GitHub pour les repo actives. En ligne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https://githut.info/</a:t>
            </a:r>
            <a:r>
              <a:rPr lang="fr"/>
              <a:t> 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050" y="248175"/>
            <a:ext cx="7649298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4222000"/>
            <a:ext cx="8596500" cy="6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3e techno plus appréciée en 2018 par les devs (stack overflow survey)  En ligne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https://insights.stackoverflow.com/survey/2018#technology</a:t>
            </a:r>
            <a:r>
              <a:rPr lang="fr"/>
              <a:t> 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600" y="231750"/>
            <a:ext cx="3275871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Quelques “petits” projets en Python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25" y="262925"/>
            <a:ext cx="3104376" cy="15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3000" y="649174"/>
            <a:ext cx="3104374" cy="84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25" y="2243550"/>
            <a:ext cx="1500350" cy="15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2875" y="2105650"/>
            <a:ext cx="3347250" cy="93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9350" y="3523525"/>
            <a:ext cx="3494214" cy="1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5900" y="1710187"/>
            <a:ext cx="1723125" cy="17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librairies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075" y="1021850"/>
            <a:ext cx="2848275" cy="28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9065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173 331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252577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projets existants sur Pypi, sur lesquels on peut se baser au lieu de partir à zéro.</a:t>
            </a:r>
            <a:endParaRPr/>
          </a:p>
        </p:txBody>
      </p:sp>
      <p:pic>
        <p:nvPicPr>
          <p:cNvPr id="113" name="Google Shape;113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900" y="3179525"/>
            <a:ext cx="236220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449</Words>
  <Application>Microsoft Office PowerPoint</Application>
  <PresentationFormat>On-screen Show (16:9)</PresentationFormat>
  <Paragraphs>84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Source Code Pro</vt:lpstr>
      <vt:lpstr>Arial</vt:lpstr>
      <vt:lpstr>Simple Dark</vt:lpstr>
      <vt:lpstr>“Pymp” ton PowerBi</vt:lpstr>
      <vt:lpstr>Python !</vt:lpstr>
      <vt:lpstr>Plan de la présentation</vt:lpstr>
      <vt:lpstr>C’est quoi ça Python ?</vt:lpstr>
      <vt:lpstr>PowerPoint Presentation</vt:lpstr>
      <vt:lpstr>PowerPoint Presentation</vt:lpstr>
      <vt:lpstr>PowerPoint Presentation</vt:lpstr>
      <vt:lpstr>Les librairies</vt:lpstr>
      <vt:lpstr>173 331</vt:lpstr>
      <vt:lpstr>PowerPoint Presentation</vt:lpstr>
      <vt:lpstr>Configuration initiale</vt:lpstr>
      <vt:lpstr>Pandas dataframe</vt:lpstr>
      <vt:lpstr>Pyplot figure</vt:lpstr>
      <vt:lpstr>DÉMO</vt:lpstr>
      <vt:lpstr>Autre utilisations intéressantes</vt:lpstr>
      <vt:lpstr>Références </vt:lpstr>
      <vt:lpstr>Références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“Pymp” ton PowerBi</dc:title>
  <cp:lastModifiedBy>Etienne De Villers - 7007</cp:lastModifiedBy>
  <cp:revision>1</cp:revision>
  <dcterms:modified xsi:type="dcterms:W3CDTF">2019-03-25T20:23:23Z</dcterms:modified>
</cp:coreProperties>
</file>